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9" r:id="rId1"/>
  </p:sldMasterIdLst>
  <p:notesMasterIdLst>
    <p:notesMasterId r:id="rId17"/>
  </p:notesMasterIdLst>
  <p:handoutMasterIdLst>
    <p:handoutMasterId r:id="rId18"/>
  </p:handoutMasterIdLst>
  <p:sldIdLst>
    <p:sldId id="765" r:id="rId2"/>
    <p:sldId id="947" r:id="rId3"/>
    <p:sldId id="976" r:id="rId4"/>
    <p:sldId id="966" r:id="rId5"/>
    <p:sldId id="967" r:id="rId6"/>
    <p:sldId id="982" r:id="rId7"/>
    <p:sldId id="978" r:id="rId8"/>
    <p:sldId id="979" r:id="rId9"/>
    <p:sldId id="981" r:id="rId10"/>
    <p:sldId id="968" r:id="rId11"/>
    <p:sldId id="969" r:id="rId12"/>
    <p:sldId id="970" r:id="rId13"/>
    <p:sldId id="971" r:id="rId14"/>
    <p:sldId id="964" r:id="rId15"/>
    <p:sldId id="836" r:id="rId16"/>
  </p:sldIdLst>
  <p:sldSz cx="9144000" cy="6858000" type="screen4x3"/>
  <p:notesSz cx="6808788" cy="99409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BC0105-9BC2-4133-8923-F215EE462018}">
          <p14:sldIdLst>
            <p14:sldId id="765"/>
            <p14:sldId id="947"/>
            <p14:sldId id="976"/>
            <p14:sldId id="966"/>
            <p14:sldId id="967"/>
            <p14:sldId id="982"/>
            <p14:sldId id="978"/>
            <p14:sldId id="979"/>
            <p14:sldId id="981"/>
            <p14:sldId id="968"/>
            <p14:sldId id="969"/>
            <p14:sldId id="970"/>
            <p14:sldId id="971"/>
          </p14:sldIdLst>
        </p14:section>
        <p14:section name="Раздел без заголовка" id="{0E3D48F3-C070-4032-852B-829EA8E56468}">
          <p14:sldIdLst>
            <p14:sldId id="964"/>
            <p14:sldId id="8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DEFE5"/>
    <a:srgbClr val="FF0066"/>
    <a:srgbClr val="0FC4EF"/>
    <a:srgbClr val="E5FCFF"/>
    <a:srgbClr val="FFFDFB"/>
    <a:srgbClr val="082FAC"/>
    <a:srgbClr val="EDFCFD"/>
    <a:srgbClr val="F7F7F7"/>
    <a:srgbClr val="FFEAD5"/>
    <a:srgbClr val="FF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89266" autoAdjust="0"/>
  </p:normalViewPr>
  <p:slideViewPr>
    <p:cSldViewPr>
      <p:cViewPr varScale="1">
        <p:scale>
          <a:sx n="104" d="100"/>
          <a:sy n="104" d="100"/>
        </p:scale>
        <p:origin x="1794" y="74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990" y="114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заявлений</a:t>
            </a:r>
          </a:p>
          <a:p>
            <a:pPr>
              <a:defRPr sz="2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ЕПГУ за 6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</a:p>
          <a:p>
            <a:pPr>
              <a:defRPr sz="2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Костромской области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rgbClr val="00206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Костромская область</c:v>
                </c:pt>
              </c:strCache>
            </c:strRef>
          </c:tx>
          <c:spPr>
            <a:gradFill>
              <a:gsLst>
                <a:gs pos="0">
                  <a:schemeClr val="accent2"/>
                </a:gs>
                <a:gs pos="100000">
                  <a:schemeClr val="accent2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Лицензирование</c:v>
                </c:pt>
                <c:pt idx="1">
                  <c:v>ЗЭПБ</c:v>
                </c:pt>
                <c:pt idx="2">
                  <c:v>Регистрация ОПО</c:v>
                </c:pt>
                <c:pt idx="3">
                  <c:v>Аттестация</c:v>
                </c:pt>
                <c:pt idx="4">
                  <c:v>Сведения о лифтах</c:v>
                </c:pt>
                <c:pt idx="5">
                  <c:v>Допуск энергоустановок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1</c:v>
                </c:pt>
                <c:pt idx="1">
                  <c:v>0.57999999999999996</c:v>
                </c:pt>
                <c:pt idx="2">
                  <c:v>0.64</c:v>
                </c:pt>
                <c:pt idx="3">
                  <c:v>0.36</c:v>
                </c:pt>
                <c:pt idx="4">
                  <c:v>0.23</c:v>
                </c:pt>
                <c:pt idx="5">
                  <c:v>0.67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73484984"/>
        <c:axId val="173484592"/>
      </c:barChart>
      <c:catAx>
        <c:axId val="17348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3484592"/>
        <c:crosses val="autoZero"/>
        <c:auto val="1"/>
        <c:lblAlgn val="ctr"/>
        <c:lblOffset val="100"/>
        <c:noMultiLvlLbl val="0"/>
      </c:catAx>
      <c:valAx>
        <c:axId val="17348459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7348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770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предоставления </a:t>
            </a:r>
            <a:r>
              <a:rPr lang="ru-RU" sz="1770" baseline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</a:t>
            </a:r>
            <a:r>
              <a:rPr lang="ru-RU" sz="1770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посредством </a:t>
            </a:r>
            <a:r>
              <a:rPr lang="ru-RU" sz="1770" baseline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ЕПГУ </a:t>
            </a:r>
            <a:r>
              <a:rPr lang="ru-RU" sz="1770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6 месяцев 2026 года</a:t>
            </a:r>
            <a:endParaRPr lang="ru-RU" sz="1770" baseline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Костромская обл.</c:v>
                </c:pt>
              </c:strCache>
            </c:strRef>
          </c:tx>
          <c:spPr>
            <a:solidFill>
              <a:schemeClr val="accent2">
                <a:shade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Регистация ОПО</c:v>
                </c:pt>
                <c:pt idx="1">
                  <c:v>Аттестация</c:v>
                </c:pt>
                <c:pt idx="2">
                  <c:v>Сведения о лифтах</c:v>
                </c:pt>
                <c:pt idx="3">
                  <c:v>Допуск энергоустановок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0.64</c:v>
                </c:pt>
                <c:pt idx="1">
                  <c:v>0.36</c:v>
                </c:pt>
                <c:pt idx="2">
                  <c:v>0.23</c:v>
                </c:pt>
                <c:pt idx="3">
                  <c:v>0.67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Ярославская обл.</c:v>
                </c:pt>
              </c:strCache>
            </c:strRef>
          </c:tx>
          <c:spPr>
            <a:solidFill>
              <a:schemeClr val="accent2">
                <a:shade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Регистация ОПО</c:v>
                </c:pt>
                <c:pt idx="1">
                  <c:v>Аттестация</c:v>
                </c:pt>
                <c:pt idx="2">
                  <c:v>Сведения о лифтах</c:v>
                </c:pt>
                <c:pt idx="3">
                  <c:v>Допуск энергоустановок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0.7</c:v>
                </c:pt>
                <c:pt idx="1">
                  <c:v>0.33</c:v>
                </c:pt>
                <c:pt idx="2">
                  <c:v>0.41</c:v>
                </c:pt>
                <c:pt idx="3">
                  <c:v>0.56000000000000005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Ивановская обл.</c:v>
                </c:pt>
              </c:strCache>
            </c:strRef>
          </c:tx>
          <c:spPr>
            <a:solidFill>
              <a:schemeClr val="accent2">
                <a:shade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Регистация ОПО</c:v>
                </c:pt>
                <c:pt idx="1">
                  <c:v>Аттестация</c:v>
                </c:pt>
                <c:pt idx="2">
                  <c:v>Сведения о лифтах</c:v>
                </c:pt>
                <c:pt idx="3">
                  <c:v>Допуск энергоустановок</c:v>
                </c:pt>
              </c:strCache>
            </c:strRef>
          </c:cat>
          <c:val>
            <c:numRef>
              <c:f>Лист1!$D$2:$D$5</c:f>
              <c:numCache>
                <c:formatCode>0%</c:formatCode>
                <c:ptCount val="4"/>
                <c:pt idx="0">
                  <c:v>0.54</c:v>
                </c:pt>
                <c:pt idx="1">
                  <c:v>0.41</c:v>
                </c:pt>
                <c:pt idx="2">
                  <c:v>0.08</c:v>
                </c:pt>
                <c:pt idx="3">
                  <c:v>7.0000000000000007E-2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Владимирская обл.</c:v>
                </c:pt>
              </c:strCache>
            </c:strRef>
          </c:tx>
          <c:spPr>
            <a:solidFill>
              <a:schemeClr val="accent2">
                <a:tint val="9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Регистация ОПО</c:v>
                </c:pt>
                <c:pt idx="1">
                  <c:v>Аттестация</c:v>
                </c:pt>
                <c:pt idx="2">
                  <c:v>Сведения о лифтах</c:v>
                </c:pt>
                <c:pt idx="3">
                  <c:v>Допуск энергоустановок</c:v>
                </c:pt>
              </c:strCache>
            </c:strRef>
          </c:cat>
          <c:val>
            <c:numRef>
              <c:f>Лист1!$E$2:$E$5</c:f>
              <c:numCache>
                <c:formatCode>0%</c:formatCode>
                <c:ptCount val="4"/>
                <c:pt idx="0">
                  <c:v>0.72</c:v>
                </c:pt>
                <c:pt idx="1">
                  <c:v>0.43</c:v>
                </c:pt>
                <c:pt idx="2">
                  <c:v>0.17</c:v>
                </c:pt>
                <c:pt idx="3">
                  <c:v>0.14000000000000001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Тверская обл.</c:v>
                </c:pt>
              </c:strCache>
            </c:strRef>
          </c:tx>
          <c:spPr>
            <a:solidFill>
              <a:schemeClr val="accent2">
                <a:tint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Регистация ОПО</c:v>
                </c:pt>
                <c:pt idx="1">
                  <c:v>Аттестация</c:v>
                </c:pt>
                <c:pt idx="2">
                  <c:v>Сведения о лифтах</c:v>
                </c:pt>
                <c:pt idx="3">
                  <c:v>Допуск энергоустановок</c:v>
                </c:pt>
              </c:strCache>
            </c:strRef>
          </c:cat>
          <c:val>
            <c:numRef>
              <c:f>Лист1!$F$2:$F$5</c:f>
              <c:numCache>
                <c:formatCode>0%</c:formatCode>
                <c:ptCount val="4"/>
                <c:pt idx="0">
                  <c:v>0.5</c:v>
                </c:pt>
                <c:pt idx="1">
                  <c:v>0.43</c:v>
                </c:pt>
                <c:pt idx="2">
                  <c:v>0.77</c:v>
                </c:pt>
                <c:pt idx="3">
                  <c:v>0.45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Московская обл.</c:v>
                </c:pt>
              </c:strCache>
            </c:strRef>
          </c:tx>
          <c:spPr>
            <a:solidFill>
              <a:schemeClr val="accent2">
                <a:tint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Регистация ОПО</c:v>
                </c:pt>
                <c:pt idx="1">
                  <c:v>Аттестация</c:v>
                </c:pt>
                <c:pt idx="2">
                  <c:v>Сведения о лифтах</c:v>
                </c:pt>
                <c:pt idx="3">
                  <c:v>Допуск энергоустановок</c:v>
                </c:pt>
              </c:strCache>
            </c:strRef>
          </c:cat>
          <c:val>
            <c:numRef>
              <c:f>Лист1!$G$2:$G$5</c:f>
              <c:numCache>
                <c:formatCode>0%</c:formatCode>
                <c:ptCount val="4"/>
                <c:pt idx="0">
                  <c:v>0.77</c:v>
                </c:pt>
                <c:pt idx="1">
                  <c:v>0.55000000000000004</c:v>
                </c:pt>
                <c:pt idx="2">
                  <c:v>0.83</c:v>
                </c:pt>
                <c:pt idx="3">
                  <c:v>0.17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25080832"/>
        <c:axId val="125082400"/>
      </c:barChart>
      <c:catAx>
        <c:axId val="125080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5082400"/>
        <c:crosses val="autoZero"/>
        <c:auto val="1"/>
        <c:lblAlgn val="ctr"/>
        <c:lblOffset val="100"/>
        <c:noMultiLvlLbl val="0"/>
      </c:catAx>
      <c:valAx>
        <c:axId val="12508240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508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15" tIns="45959" rIns="91915" bIns="45959" numCol="1" anchor="t" anchorCtr="0" compatLnSpc="1">
            <a:prstTxWarp prst="textNoShape">
              <a:avLst/>
            </a:prstTxWarp>
          </a:bodyPr>
          <a:lstStyle>
            <a:lvl1pPr defTabSz="91920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681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15" tIns="45959" rIns="91915" bIns="45959" numCol="1" anchor="t" anchorCtr="0" compatLnSpc="1">
            <a:prstTxWarp prst="textNoShape">
              <a:avLst/>
            </a:prstTxWarp>
          </a:bodyPr>
          <a:lstStyle>
            <a:lvl1pPr algn="r" defTabSz="91920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15" tIns="45959" rIns="91915" bIns="45959" numCol="1" anchor="b" anchorCtr="0" compatLnSpc="1">
            <a:prstTxWarp prst="textNoShape">
              <a:avLst/>
            </a:prstTxWarp>
          </a:bodyPr>
          <a:lstStyle>
            <a:lvl1pPr defTabSz="91920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681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15" tIns="45959" rIns="91915" bIns="45959" numCol="1" anchor="b" anchorCtr="0" compatLnSpc="1">
            <a:prstTxWarp prst="textNoShape">
              <a:avLst/>
            </a:prstTxWarp>
          </a:bodyPr>
          <a:lstStyle>
            <a:lvl1pPr algn="r" defTabSz="918369">
              <a:defRPr sz="1200">
                <a:latin typeface="Times New Roman" panose="02020603050405020304" pitchFamily="18" charset="0"/>
              </a:defRPr>
            </a:lvl1pPr>
          </a:lstStyle>
          <a:p>
            <a:fld id="{AFF35BAE-0E0C-42A9-86C4-402F0121AE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346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15" tIns="45959" rIns="91915" bIns="45959" numCol="1" anchor="t" anchorCtr="0" compatLnSpc="1">
            <a:prstTxWarp prst="textNoShape">
              <a:avLst/>
            </a:prstTxWarp>
          </a:bodyPr>
          <a:lstStyle>
            <a:lvl1pPr defTabSz="91920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681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15" tIns="45959" rIns="91915" bIns="45959" numCol="1" anchor="t" anchorCtr="0" compatLnSpc="1">
            <a:prstTxWarp prst="textNoShape">
              <a:avLst/>
            </a:prstTxWarp>
          </a:bodyPr>
          <a:lstStyle>
            <a:lvl1pPr algn="r" defTabSz="91920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7713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003" y="4724775"/>
            <a:ext cx="4994785" cy="446963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15" tIns="45959" rIns="91915" bIns="459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Щелчок правит 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15" tIns="45959" rIns="91915" bIns="45959" numCol="1" anchor="b" anchorCtr="0" compatLnSpc="1">
            <a:prstTxWarp prst="textNoShape">
              <a:avLst/>
            </a:prstTxWarp>
          </a:bodyPr>
          <a:lstStyle>
            <a:lvl1pPr defTabSz="919205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681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15" tIns="45959" rIns="91915" bIns="45959" numCol="1" anchor="b" anchorCtr="0" compatLnSpc="1">
            <a:prstTxWarp prst="textNoShape">
              <a:avLst/>
            </a:prstTxWarp>
          </a:bodyPr>
          <a:lstStyle>
            <a:lvl1pPr algn="r" defTabSz="918369">
              <a:defRPr sz="1200">
                <a:latin typeface="Times New Roman" panose="02020603050405020304" pitchFamily="18" charset="0"/>
              </a:defRPr>
            </a:lvl1pPr>
          </a:lstStyle>
          <a:p>
            <a:fld id="{358E5C20-1A90-4F2F-AA21-106B6BAC45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60761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375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3461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4647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6842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7542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802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B89E4-11D1-4DC1-AEDA-30988EA037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968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D46719-E1EF-4585-A0C9-5E3C3D1A80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559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0334E6-9331-43C0-AEF1-E3F4F3957B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875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B757A-2141-460F-9258-F0B9065A32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042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A505A-A064-4E3D-AC8B-7529F1AF32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43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DE45DA-93A2-42F4-A2E6-7BEE9F1B80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836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559CF-5AA0-4976-89EC-B1DBD58D68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571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B34A6-F0AF-45D6-93D1-4680742FAD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845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0FB0A-CC5F-4D30-B1B9-21DC105412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110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BCC065-158D-4E6C-B395-1FC8330718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913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D7AE1-9134-4319-818A-84F0787BD3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6947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DDFD7-3AEE-46F0-AA6F-CDBC887FE6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94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719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9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BFFE496-05FA-489A-8F6A-724690EDCCD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ChangeArrowheads="1"/>
          </p:cNvSpPr>
          <p:nvPr/>
        </p:nvSpPr>
        <p:spPr bwMode="auto">
          <a:xfrm>
            <a:off x="-54260" y="1791426"/>
            <a:ext cx="9252520" cy="163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«ПРАВОВОЕ РЕГЛАМЕНТИРОВАНИЕ ПРЕДОСТАВЛЕНИЯ ГОСУДАРСТВЕННЫХ УСЛУГ В ЦЕНТРАЛЬНОМ УПРАВЛЕНИИ РОСТЕХНАДЗОРА ПОСРЕДСТВОМ ЕДИНОГО ПОРТАЛА ГОСУДАРСТВЕННЫХ И МУНИЦИПАЛЬНЫХ УСЛУГ»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-24755" y="4701745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>
              <a:lnSpc>
                <a:spcPct val="90000"/>
              </a:lnSpc>
              <a:defRPr/>
            </a:pPr>
            <a:endParaRPr kumimoji="1"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053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2060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5130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31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2068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Line 2"/>
          <p:cNvSpPr>
            <a:spLocks noChangeShapeType="1"/>
          </p:cNvSpPr>
          <p:nvPr/>
        </p:nvSpPr>
        <p:spPr bwMode="auto">
          <a:xfrm flipV="1">
            <a:off x="428596" y="5031945"/>
            <a:ext cx="850112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Line 2"/>
          <p:cNvSpPr>
            <a:spLocks noChangeShapeType="1"/>
          </p:cNvSpPr>
          <p:nvPr/>
        </p:nvSpPr>
        <p:spPr bwMode="auto">
          <a:xfrm flipV="1">
            <a:off x="0" y="-987425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81" y="3681838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Доклад начальника отдела предоставления государственных услуг, планирования и отчетности по Ярославской и Костромской областям</a:t>
            </a:r>
            <a:endParaRPr lang="ru-RU" sz="2000" b="1" spc="-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Никитенко Ивана Владимировича</a:t>
            </a:r>
            <a:endParaRPr lang="ru-RU" sz="2000" b="1" spc="-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98218" y="6135625"/>
            <a:ext cx="2347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15 сентября 2026 г.</a:t>
            </a:r>
            <a:endParaRPr lang="ru-RU" sz="2000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1954088" cy="481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2647" y="1738313"/>
            <a:ext cx="8793019" cy="49090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предоставления государственных услуг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Костромской области за 6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рассмотрено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1406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заявлений: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>
              <a:spcBef>
                <a:spcPts val="600"/>
              </a:spcBef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лицензирование -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регистрация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опасных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производственных </a:t>
            </a:r>
          </a:p>
          <a:p>
            <a:pPr indent="449580"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объектов -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181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аттестация в сфере промышленной</a:t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безопасности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478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- внесение ЗЭПБ в реестр -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576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</a:t>
            </a:r>
          </a:p>
          <a:p>
            <a:pPr>
              <a:spcAft>
                <a:spcPts val="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внесение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сведений о лифтах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119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допуск энергоустановок -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spcAft>
                <a:spcPts val="0"/>
              </a:spcAft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</a:t>
            </a:r>
          </a:p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49 процентов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заявлений поступило с использованием</a:t>
            </a:r>
          </a:p>
          <a:p>
            <a:pPr indent="449580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Единого портала государственных и муниципальных услуг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endParaRPr lang="ru-RU" sz="2400" b="1" dirty="0">
              <a:latin typeface="Bahnschrift Condensed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2" y="2634881"/>
            <a:ext cx="3848220" cy="2736798"/>
          </a:xfrm>
          <a:prstGeom prst="rect">
            <a:avLst/>
          </a:prstGeom>
        </p:spPr>
      </p:pic>
      <p:grpSp>
        <p:nvGrpSpPr>
          <p:cNvPr id="11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2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4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7" name="Picture 41" descr="fsetan_emblema200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8618835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1954088" cy="481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665632"/>
            <a:ext cx="889248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портал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и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услуг </a:t>
            </a:r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spcBef>
                <a:spcPts val="1200"/>
              </a:spcBef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 услуг (функций)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(сокращенно - ЕПГУ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федеральная государственная информационная система, позволяющая физическим и юридическим лицам через личный кабинет пользователя получать государственные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и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услуги в электронном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ln w="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12" y="2924944"/>
            <a:ext cx="1107155" cy="1215801"/>
          </a:xfrm>
          <a:prstGeom prst="rect">
            <a:avLst/>
          </a:prstGeom>
        </p:spPr>
      </p:pic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27533585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850" y="3085622"/>
            <a:ext cx="8694390" cy="2834021"/>
          </a:xfrm>
        </p:spPr>
        <p:txBody>
          <a:bodyPr/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круглосуточная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портала;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очередей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финансовых издержек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юридических лиц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предпринимателей;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государственной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7755" y="1905543"/>
            <a:ext cx="889248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подачи заявления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посредством ЕПГУ: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9109343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5760" y="2770899"/>
            <a:ext cx="8892481" cy="3474326"/>
          </a:xfrm>
        </p:spPr>
        <p:txBody>
          <a:bodyPr/>
          <a:lstStyle/>
          <a:p>
            <a:pPr algn="just"/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опасных производственных объектов 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ведение государственного реестра опасных производственных объектов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35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рганизация проведения аттестации по вопросам промышленной безопасности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безопасности гидротехнических сооружений, безопасности в сфере электроэнергетики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заключения экспертизы промышленной </a:t>
            </a:r>
            <a:r>
              <a:rPr lang="ru-RU" sz="135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в </a:t>
            </a:r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заключений экспертизы промышленной безопасности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исключение сведений из указанного реестра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деятельности по эксплуатации взрывопожароопасных и химически опасных производственных объектов  I, II и III классов </a:t>
            </a:r>
            <a:r>
              <a:rPr lang="ru-RU" sz="135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деятельности по 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маркшейдерских работ, деятельности, связанной с обращением взрывчатых материалов промышленного назначения;</a:t>
            </a:r>
          </a:p>
          <a:p>
            <a:pPr algn="just"/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разрешений на допуск в эксплуатацию </a:t>
            </a:r>
            <a:r>
              <a:rPr lang="ru-RU" sz="135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энергопринимающих</a:t>
            </a:r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установок 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потребителей электрической энергии, объектов по производству электрической энергии, объектов электросетевого хозяйства, объектов теплоснабжения и </a:t>
            </a:r>
            <a:r>
              <a:rPr lang="ru-RU" sz="135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теплопотребляющих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установок;</a:t>
            </a:r>
          </a:p>
          <a:p>
            <a:pPr algn="just"/>
            <a:r>
              <a:rPr lang="ru-RU" sz="13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 в эксплуатацию лифтов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подъемных платформ для инвалидов, пассажирских конвейеров (движущихся пешеходных дорожек) и эскалаторов, за исключением эскалаторов 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3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метрополитенах, 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осуществления 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их </a:t>
            </a:r>
            <a:r>
              <a:rPr lang="ru-RU" sz="13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в связи с заменой или модернизацией.</a:t>
            </a:r>
            <a:endParaRPr lang="ru-RU" sz="13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738313"/>
            <a:ext cx="88924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услуг,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предоставляемых посредством ЕПГУ:</a:t>
            </a: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6409903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>
              <a:lnSpc>
                <a:spcPct val="90000"/>
              </a:lnSpc>
              <a:defRPr/>
            </a:pPr>
            <a:endParaRPr kumimoji="1"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7413" name="Group 36"/>
          <p:cNvGrpSpPr>
            <a:grpSpLocks/>
          </p:cNvGrpSpPr>
          <p:nvPr/>
        </p:nvGrpSpPr>
        <p:grpSpPr bwMode="auto">
          <a:xfrm>
            <a:off x="0" y="-236750"/>
            <a:ext cx="9144000" cy="1620838"/>
            <a:chOff x="0" y="-235"/>
            <a:chExt cx="5760" cy="1021"/>
          </a:xfrm>
        </p:grpSpPr>
        <p:sp>
          <p:nvSpPr>
            <p:cNvPr id="17420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5130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31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" name="Text Box 40"/>
            <p:cNvSpPr txBox="1">
              <a:spLocks noChangeArrowheads="1"/>
            </p:cNvSpPr>
            <p:nvPr/>
          </p:nvSpPr>
          <p:spPr bwMode="auto">
            <a:xfrm>
              <a:off x="463" y="-235"/>
              <a:ext cx="5241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sz="16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sz="16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7428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" y="37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Line 2"/>
          <p:cNvSpPr>
            <a:spLocks noChangeShapeType="1"/>
          </p:cNvSpPr>
          <p:nvPr/>
        </p:nvSpPr>
        <p:spPr bwMode="auto">
          <a:xfrm flipV="1">
            <a:off x="0" y="-987425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716720"/>
              </p:ext>
            </p:extLst>
          </p:nvPr>
        </p:nvGraphicFramePr>
        <p:xfrm>
          <a:off x="544945" y="1468225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6719-E1EF-4585-A0C9-5E3C3D1A8013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372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3284984"/>
            <a:ext cx="8928992" cy="2808312"/>
          </a:xfrm>
        </p:spPr>
        <p:txBody>
          <a:bodyPr/>
          <a:lstStyle/>
          <a:p>
            <a:pPr marL="0" indent="360000" algn="ctr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марта 2026 года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услуга предоставляется </a:t>
            </a:r>
          </a:p>
          <a:p>
            <a:pPr marL="0" indent="36000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исключительно </a:t>
            </a:r>
          </a:p>
          <a:p>
            <a:pPr marL="0" indent="360000"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ЕПГУ</a:t>
            </a:r>
          </a:p>
          <a:p>
            <a:pPr marL="0" indent="360000" algn="ctr">
              <a:buNone/>
            </a:pPr>
            <a:endPara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ctr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(требования п. 5 ст. 13, п. 3 ст. 18  Федерального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ctr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лицензировании отдельных видов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деятельности» </a:t>
            </a:r>
          </a:p>
          <a:p>
            <a:pPr marL="0" indent="360000" algn="ctr">
              <a:buNone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04.05.2011 N 99-ФЗ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667991"/>
            <a:ext cx="8892480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Лицензирование 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по эксплуатации 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взрывопожароопасных и 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 опасных производственных объектов  I, II и III классов 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</a:t>
            </a:r>
            <a:endParaRPr lang="ru-RU" sz="2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27499955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2912283"/>
            <a:ext cx="8784976" cy="3332942"/>
          </a:xfrm>
        </p:spPr>
        <p:txBody>
          <a:bodyPr/>
          <a:lstStyle/>
          <a:p>
            <a:pPr marL="0" lvl="0" indent="360000"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услуга предоставляется </a:t>
            </a:r>
          </a:p>
          <a:p>
            <a:pPr marL="0" lvl="0" indent="360000"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исключительно </a:t>
            </a:r>
          </a:p>
          <a:p>
            <a:pPr marL="0" lvl="0" indent="360000" algn="ctr">
              <a:buNone/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ЕПГУ</a:t>
            </a:r>
          </a:p>
          <a:p>
            <a:pPr marL="0" lvl="0" indent="360000" algn="ctr">
              <a:spcBef>
                <a:spcPts val="0"/>
              </a:spcBef>
              <a:buNone/>
            </a:pP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0000" algn="ctr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13 Федерального 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 </a:t>
            </a:r>
          </a:p>
          <a:p>
            <a:pPr marL="0" lvl="0" indent="360000" algn="ctr">
              <a:spcBef>
                <a:spcPts val="0"/>
              </a:spcBef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промышленной безопасности опасных производственных объектов» 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60000" algn="ctr">
              <a:spcBef>
                <a:spcPts val="0"/>
              </a:spcBef>
              <a:buNone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21.07.1997 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116-ФЗ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endParaRPr lang="ru-RU" altLang="ru-RU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679723"/>
            <a:ext cx="88924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ЭПБ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заключений экспертизы промышленной безопасности, а также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из указанного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реестра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2083601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9261" y="3123207"/>
            <a:ext cx="8229600" cy="3734793"/>
          </a:xfrm>
        </p:spPr>
        <p:txBody>
          <a:bodyPr/>
          <a:lstStyle/>
          <a:p>
            <a:pPr marL="0" indent="360000" algn="ctr">
              <a:buNone/>
            </a:pPr>
            <a:endParaRPr lang="ru-RU" sz="2000" b="1" dirty="0" smtClean="0">
              <a:solidFill>
                <a:srgbClr val="FF0000"/>
              </a:solidFill>
              <a:latin typeface="Bahnschrift Condensed" panose="020B0502040204020203" pitchFamily="34" charset="0"/>
            </a:endParaRPr>
          </a:p>
          <a:p>
            <a:pPr marL="0" indent="360000" algn="ctr">
              <a:buNone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100 процентов</a:t>
            </a:r>
          </a:p>
          <a:p>
            <a:pPr marL="0" lvl="0" indent="0" algn="ctr">
              <a:spcBef>
                <a:spcPct val="0"/>
              </a:spcBef>
              <a:buNone/>
            </a:pPr>
            <a:endParaRPr lang="ru-RU" sz="2000" b="1" kern="1200" dirty="0" smtClean="0">
              <a:solidFill>
                <a:srgbClr val="2D2D8A">
                  <a:lumMod val="60000"/>
                  <a:lumOff val="4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ct val="0"/>
              </a:spcBef>
              <a:buNone/>
            </a:pPr>
            <a:r>
              <a:rPr lang="ru-RU" sz="20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(Наличие технических возможностей </a:t>
            </a:r>
          </a:p>
          <a:p>
            <a:pPr marL="0" lvl="0" indent="0" algn="ctr">
              <a:spcBef>
                <a:spcPct val="0"/>
              </a:spcBef>
              <a:buNone/>
            </a:pPr>
            <a:r>
              <a:rPr lang="ru-RU" sz="2000" b="1" kern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 в Интернет у заявителей)</a:t>
            </a:r>
            <a:endParaRPr lang="ru-RU" sz="20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ctr">
              <a:buNone/>
            </a:pPr>
            <a:endParaRPr lang="ru-RU" sz="4400" b="1" dirty="0" smtClean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655660"/>
            <a:ext cx="88924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ориентир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услуг</a:t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ЕПГУ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475" y="2550554"/>
            <a:ext cx="1543050" cy="1409700"/>
          </a:xfrm>
          <a:prstGeom prst="rect">
            <a:avLst/>
          </a:prstGeom>
        </p:spPr>
      </p:pic>
      <p:grpSp>
        <p:nvGrpSpPr>
          <p:cNvPr id="11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2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4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7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02564114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850" y="3167505"/>
            <a:ext cx="8679760" cy="2530532"/>
          </a:xfrm>
        </p:spPr>
        <p:txBody>
          <a:bodyPr/>
          <a:lstStyle/>
          <a:p>
            <a:pPr algn="just"/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Российской Федерации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сентября 2025 года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№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1363</a:t>
            </a: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регистрации опасных производственных объектов в государственном реестре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опасных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объектов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algn="just"/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регламент Федеральной службы по экологическому, технологическому и атомному надзору предоставления 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</a:t>
            </a:r>
            <a:b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регистрации опасных производственных объектов в государственном реестре опасных производственных объектов, утвержденным приказом </a:t>
            </a:r>
            <a:r>
              <a:rPr lang="ru-RU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8 апреля 2019 года  №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r>
              <a:rPr lang="ru-RU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200" b="1" dirty="0">
              <a:latin typeface="Bahnschrift Condensed" panose="020B0502040204020203" pitchFamily="34" charset="0"/>
            </a:endParaRP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652292"/>
            <a:ext cx="88924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опасных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объектов посредством ЕПГУ осуществляется на основании следующих правовых актов: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6852094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394850"/>
            <a:ext cx="8928992" cy="3734793"/>
          </a:xfrm>
        </p:spPr>
        <p:txBody>
          <a:bodyPr/>
          <a:lstStyle/>
          <a:p>
            <a:pPr marL="0" indent="360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 подаче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«Одно окно»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почте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заявления 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 документов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регистрации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 в государственном реестре,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оформлению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выдаче свидетельства 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исключению ОПО из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внесению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в сведения, содержащиеся в Реестре, срок оказания государственной услуги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                            </a:t>
            </a:r>
            <a:r>
              <a:rPr lang="ru-RU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1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</a:t>
            </a:r>
            <a:r>
              <a:rPr lang="ru-RU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spcBef>
                <a:spcPts val="1200"/>
              </a:spcBef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подачи заявления посредством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ЕПГУ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(если заявитель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ОПО, находятся  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субъекта Российской Федерации): </a:t>
            </a:r>
          </a:p>
          <a:p>
            <a:pPr marL="0" indent="360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отношении ОПО, обладающего признаком опасности, связанным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с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стационарно установленных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грузоподъемных механизмов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срок предоставления государственной услуги не превышает </a:t>
            </a: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рабочих дней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36000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ОПО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(если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 содержит менее 10 технических устройств)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срок не превышает </a:t>
            </a:r>
            <a:r>
              <a:rPr lang="ru-RU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</a:t>
            </a:r>
            <a:r>
              <a:rPr lang="ru-RU" sz="2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lang="ru-RU" sz="1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7755" y="1600200"/>
            <a:ext cx="88924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государственной услуги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ЕПГУ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3695858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4324" y="3292962"/>
            <a:ext cx="8515351" cy="2152262"/>
          </a:xfrm>
        </p:spPr>
        <p:txBody>
          <a:bodyPr/>
          <a:lstStyle/>
          <a:p>
            <a:pPr marL="0" indent="36000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Российской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января 2023 г. № 13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аттестации в области промышленной безопасности,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гидротехнических сооружений, безопасности в сфере электроэнергетики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681954"/>
            <a:ext cx="8892480" cy="12464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аттестации по вопросам промышленной </a:t>
            </a:r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ЕПГУ осуществляется на основании следующего правового акта:</a:t>
            </a:r>
            <a:endParaRPr lang="ru-RU" sz="2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1280025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43582" y="2913562"/>
            <a:ext cx="8229600" cy="2630459"/>
          </a:xfrm>
        </p:spPr>
        <p:txBody>
          <a:bodyPr/>
          <a:lstStyle/>
          <a:p>
            <a:pPr marL="0" indent="36000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подаче заявления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«Одно окно»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проводится, как правило, в срок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превышающий </a:t>
            </a: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рабочих дней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момента получения заявления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аттестации, если заявление подано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ЕПГУ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срок не превышает </a:t>
            </a: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рабочих </a:t>
            </a:r>
            <a:r>
              <a:rPr lang="ru-RU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Номер слайда 1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endParaRPr lang="ru-RU" alt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760" y="1763222"/>
            <a:ext cx="889248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государственной услуги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ЕПГУ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1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2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16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4753088"/>
      </p:ext>
    </p:extLst>
  </p:cSld>
  <p:clrMapOvr>
    <a:masterClrMapping/>
  </p:clrMapOvr>
  <p:transition spd="med">
    <p:cover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>
              <a:lnSpc>
                <a:spcPct val="90000"/>
              </a:lnSpc>
              <a:defRPr/>
            </a:pPr>
            <a:endParaRPr kumimoji="1"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Line 2"/>
          <p:cNvSpPr>
            <a:spLocks noChangeShapeType="1"/>
          </p:cNvSpPr>
          <p:nvPr/>
        </p:nvSpPr>
        <p:spPr bwMode="auto">
          <a:xfrm flipV="1">
            <a:off x="0" y="-987425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4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566890"/>
              </p:ext>
            </p:extLst>
          </p:nvPr>
        </p:nvGraphicFramePr>
        <p:xfrm>
          <a:off x="457200" y="177410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6719-E1EF-4585-A0C9-5E3C3D1A8013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7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8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21" name="Picture 41" descr="fsetan_emblema200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2611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ChangeArrowheads="1"/>
          </p:cNvSpPr>
          <p:nvPr/>
        </p:nvSpPr>
        <p:spPr bwMode="auto">
          <a:xfrm>
            <a:off x="16396" y="2354263"/>
            <a:ext cx="91440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4500" b="1" kern="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45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>
              <a:lnSpc>
                <a:spcPct val="90000"/>
              </a:lnSpc>
              <a:defRPr/>
            </a:pPr>
            <a:endParaRPr kumimoji="1"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>
            <a:off x="0" y="5114925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Line 2"/>
          <p:cNvSpPr>
            <a:spLocks noChangeShapeType="1"/>
          </p:cNvSpPr>
          <p:nvPr/>
        </p:nvSpPr>
        <p:spPr bwMode="auto">
          <a:xfrm flipV="1">
            <a:off x="0" y="-987425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559CF-5AA0-4976-89EC-B1DBD58D684E}" type="slidenum">
              <a:rPr lang="ru-RU" alt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5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7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9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20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68900</TotalTime>
  <Words>777</Words>
  <Application>Microsoft Office PowerPoint</Application>
  <PresentationFormat>Экран (4:3)</PresentationFormat>
  <Paragraphs>149</Paragraphs>
  <Slides>15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Bahnschrift Condensed</vt:lpstr>
      <vt:lpstr>Calibri</vt:lpstr>
      <vt:lpstr>DejaVu Sans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ГГТН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Копылов</dc:creator>
  <cp:lastModifiedBy>Смирнова Марина Владимировна</cp:lastModifiedBy>
  <cp:revision>3086</cp:revision>
  <cp:lastPrinted>2026-07-24T15:07:01Z</cp:lastPrinted>
  <dcterms:created xsi:type="dcterms:W3CDTF">2000-02-02T11:29:10Z</dcterms:created>
  <dcterms:modified xsi:type="dcterms:W3CDTF">2026-09-14T12:24:42Z</dcterms:modified>
</cp:coreProperties>
</file>